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92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93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8" r:id="rId29"/>
    <p:sldId id="294" r:id="rId30"/>
    <p:sldId id="289" r:id="rId31"/>
    <p:sldId id="290" r:id="rId3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3489960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/>
              <a:t>ФГОС дошкольного образования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ЭТИ ПРИНЦИПЫ РЕАЛИЗУЮТСЯ ЧЕРЕЗ ПРОГРАММУ,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pPr algn="ctr">
              <a:buNone/>
            </a:pPr>
            <a:r>
              <a:rPr lang="ru-RU" b="1" i="1" dirty="0" smtClean="0"/>
              <a:t>   которая определяет содержание и организацию образовательной деятельности на уровне дошкольного образования; </a:t>
            </a:r>
          </a:p>
          <a:p>
            <a:r>
              <a:rPr lang="ru-RU" b="1" i="1" dirty="0" smtClean="0"/>
              <a:t>обеспечивает развитие личности детей дошкольного возраста в различных видах общения и деятельности с учетом их возрастных, индивидуальных психологических и физиологических особенностей; </a:t>
            </a:r>
          </a:p>
          <a:p>
            <a:pPr algn="r"/>
            <a:endParaRPr lang="ru-RU" dirty="0" smtClean="0"/>
          </a:p>
          <a:p>
            <a:pPr algn="r"/>
            <a:r>
              <a:rPr lang="ru-RU" b="1" i="1" dirty="0" smtClean="0"/>
              <a:t>направлена на решение задач Стандарта.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Стандарт включает в себя требования: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2667000" y="1828800"/>
            <a:ext cx="2209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К </a:t>
            </a:r>
          </a:p>
          <a:p>
            <a:pPr algn="ctr"/>
            <a:r>
              <a:rPr lang="ru-RU" sz="2000" dirty="0" smtClean="0"/>
              <a:t>ПРОГРАММЕ</a:t>
            </a:r>
            <a:endParaRPr lang="ru-RU" sz="2000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5400000">
            <a:off x="1676400" y="2895600"/>
            <a:ext cx="10668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>
            <a:stCxn id="5" idx="2"/>
          </p:cNvCxnSpPr>
          <p:nvPr/>
        </p:nvCxnSpPr>
        <p:spPr>
          <a:xfrm rot="5400000">
            <a:off x="3067050" y="3409950"/>
            <a:ext cx="1371600" cy="38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16200000" flipH="1">
            <a:off x="4724400" y="2895600"/>
            <a:ext cx="12192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685800" y="4038600"/>
            <a:ext cx="1752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ЕЕ СТРУКТУРЕ И ОБЪЕМУ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048000" y="4038600"/>
            <a:ext cx="1600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УСЛОВИЯМ РЕАЛИЗАЦИИ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257800" y="4038600"/>
            <a:ext cx="1828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РЕЗУЛЬТАТАМ УСВОЕНИЯ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4480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Программа разрабатывается и утверждается Организацией самостоятельно в соответствии с настоящим Стандартом и с учетом Примерных программ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Содержание Программы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r>
              <a:rPr lang="ru-RU" dirty="0" smtClean="0"/>
              <a:t>должно обеспечивать развитие личности, мотивации и способностей детей в различных видах деятельности и охватывать следующие структурные единицы, представляющие определенные направления развития и образования детей (далее - образовательные области): </a:t>
            </a:r>
          </a:p>
          <a:p>
            <a:r>
              <a:rPr lang="ru-RU" i="1" dirty="0" smtClean="0">
                <a:solidFill>
                  <a:schemeClr val="accent6">
                    <a:lumMod val="75000"/>
                  </a:schemeClr>
                </a:solidFill>
              </a:rPr>
              <a:t>социально-коммуникативное развитие; </a:t>
            </a:r>
          </a:p>
          <a:p>
            <a:r>
              <a:rPr lang="ru-RU" i="1" dirty="0" smtClean="0">
                <a:solidFill>
                  <a:schemeClr val="accent6">
                    <a:lumMod val="75000"/>
                  </a:schemeClr>
                </a:solidFill>
              </a:rPr>
              <a:t>познавательное развитие; </a:t>
            </a:r>
          </a:p>
          <a:p>
            <a:r>
              <a:rPr lang="ru-RU" i="1" dirty="0" smtClean="0">
                <a:solidFill>
                  <a:schemeClr val="accent6">
                    <a:lumMod val="75000"/>
                  </a:schemeClr>
                </a:solidFill>
              </a:rPr>
              <a:t>речевое развитие; </a:t>
            </a:r>
          </a:p>
          <a:p>
            <a:r>
              <a:rPr lang="ru-RU" i="1" dirty="0" smtClean="0">
                <a:solidFill>
                  <a:schemeClr val="accent6">
                    <a:lumMod val="75000"/>
                  </a:schemeClr>
                </a:solidFill>
              </a:rPr>
              <a:t>художественно-эстетическое развитие; </a:t>
            </a:r>
          </a:p>
          <a:p>
            <a:r>
              <a:rPr lang="ru-RU" i="1" dirty="0" smtClean="0">
                <a:solidFill>
                  <a:schemeClr val="accent6">
                    <a:lumMod val="75000"/>
                  </a:schemeClr>
                </a:solidFill>
              </a:rPr>
              <a:t>физическое развитие.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Содержание Программы обеспечивает развитие личности, охватывая все направления (далее - образовательные области):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sz="3300" b="1" u="sng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Социально- коммуникативное  развитие (от 1,5  до 7 лет)</a:t>
            </a:r>
            <a:endParaRPr lang="ru-RU" sz="3300" u="sng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Цель: позитивная социализация детей дошкольного возраста, приобщение детей к </a:t>
            </a:r>
            <a:r>
              <a:rPr lang="ru-RU" sz="3300" dirty="0" err="1" smtClean="0">
                <a:latin typeface="Times New Roman" pitchFamily="18" charset="0"/>
                <a:cs typeface="Times New Roman" pitchFamily="18" charset="0"/>
              </a:rPr>
              <a:t>социокультурным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нормам, традициям семьи, общества и государства </a:t>
            </a:r>
          </a:p>
          <a:p>
            <a:r>
              <a:rPr lang="ru-RU" sz="3300" b="1" u="sng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Познавательное развитие (от 1,5  до 7 лет)</a:t>
            </a:r>
            <a:endParaRPr lang="ru-RU" sz="33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Цель: развитие познавательных интересов и познавательны способностей детей, которые можно подразделить на сенсорные, интеллектуально-познавательные и интеллектуально-творческие</a:t>
            </a:r>
          </a:p>
          <a:p>
            <a:r>
              <a:rPr lang="ru-RU" sz="3300" b="1" u="sng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Речевое  развитие (от 1,5  до 7 лет)</a:t>
            </a:r>
            <a:endParaRPr lang="ru-RU" sz="3300" b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17463" algn="just">
              <a:buNone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Цель: формирование устной речи и навыков речевого общения с окружающими на основе овладения литературным языком своего народа</a:t>
            </a:r>
          </a:p>
          <a:p>
            <a:r>
              <a:rPr lang="ru-RU" sz="3300" b="1" u="sng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Художественно – эстетическое развитие (от 1,5  до 7 лет)</a:t>
            </a:r>
            <a:endParaRPr lang="ru-RU" sz="3300" dirty="0" smtClean="0">
              <a:latin typeface="Times New Roman" pitchFamily="18" charset="0"/>
              <a:cs typeface="Times New Roman" pitchFamily="18" charset="0"/>
            </a:endParaRPr>
          </a:p>
          <a:p>
            <a:pPr marL="1588" indent="11113" algn="just">
              <a:buNone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Цель: формирование интереса к эстетической стороне окружающей действительности, удовлетворение потребности детей в самовыражении</a:t>
            </a:r>
          </a:p>
          <a:p>
            <a:r>
              <a:rPr lang="ru-RU" sz="3300" b="1" u="sng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Физическое развитие (от 1,5  до 7 лет)</a:t>
            </a:r>
          </a:p>
          <a:p>
            <a:pPr marL="6350" indent="-6350" algn="just">
              <a:buNone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Цель: гармоничное физическое развитие; формирование интереса и ценностного отношения к занятиям физической культурой; формирование основ здорового образа жизни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36576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14400"/>
            <a:ext cx="7239000" cy="5541336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   Конкретное содержание указанных образовательных областей зависит от возрастных и индивидуальных особенностей детей, определяется целями и задачами Программы и может реализовываться в различных видах деятельности (общении, игре, познавательно-исследовательской деятельности - как сквозных механизмах развития ребенка)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889760"/>
          </a:xfrm>
        </p:spPr>
        <p:txBody>
          <a:bodyPr>
            <a:noAutofit/>
          </a:bodyPr>
          <a:lstStyle/>
          <a:p>
            <a:r>
              <a:rPr lang="ru-RU" sz="2800" i="1" dirty="0" smtClean="0"/>
              <a:t>Содержание Программы отражает следующие аспекты образовательной среды для ребенка дошкольного возраста: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14600"/>
            <a:ext cx="7239000" cy="3941136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b="1" dirty="0" smtClean="0"/>
              <a:t>предметно-пространственная развивающая образовательная среда; </a:t>
            </a:r>
          </a:p>
          <a:p>
            <a:r>
              <a:rPr lang="ru-RU" b="1" dirty="0" smtClean="0"/>
              <a:t>характер взаимодействия со взрослыми; </a:t>
            </a:r>
          </a:p>
          <a:p>
            <a:r>
              <a:rPr lang="ru-RU" b="1" dirty="0" smtClean="0"/>
              <a:t>характер взаимодействия с другими детьми; </a:t>
            </a:r>
          </a:p>
          <a:p>
            <a:r>
              <a:rPr lang="ru-RU" b="1" dirty="0" smtClean="0"/>
              <a:t>система отношений ребенка к миру, к другим людям, к себе самому.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Требования к условиям реализации Программы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r>
              <a:rPr lang="ru-RU" b="1" dirty="0" smtClean="0"/>
              <a:t>включают требования к психолого-педагогическим, кадровым, материально-техническим и финансовым условиям реализации Программы, а также к развивающей предметно-пространственной среде.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8956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2000"/>
            <a:ext cx="7239000" cy="5693736"/>
          </a:xfrm>
        </p:spPr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pPr>
              <a:buNone/>
            </a:pPr>
            <a:r>
              <a:rPr lang="ru-RU" b="1" dirty="0" smtClean="0"/>
              <a:t>Условия реализации Программы должны обеспечивать полноценное развитие личности детей во всех основных образовательных областях, а именно, в сферах: </a:t>
            </a:r>
          </a:p>
          <a:p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</a:rPr>
              <a:t>социально-коммуникативного, </a:t>
            </a:r>
          </a:p>
          <a:p>
            <a:r>
              <a:rPr lang="ru-RU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</a:rPr>
              <a:t>познавательного, </a:t>
            </a:r>
          </a:p>
          <a:p>
            <a:r>
              <a:rPr lang="ru-RU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</a:rPr>
              <a:t>речевого, </a:t>
            </a:r>
          </a:p>
          <a:p>
            <a:r>
              <a:rPr lang="ru-RU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</a:rPr>
              <a:t>художественно-эстетического </a:t>
            </a:r>
          </a:p>
          <a:p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</a:rPr>
              <a:t>физического развития </a:t>
            </a:r>
          </a:p>
          <a:p>
            <a:pPr>
              <a:buNone/>
            </a:pPr>
            <a:r>
              <a:rPr lang="ru-RU" b="1" dirty="0" smtClean="0"/>
              <a:t>личности детей на фоне их эмоционального благополучия и положительного отношения к миру, к себе и к другим людям.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i="1" dirty="0" smtClean="0"/>
              <a:t>Стандарт предъявляет требования к образовательной среде, которая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b="1" dirty="0" smtClean="0"/>
              <a:t>гарантирует охрану и укрепление физического и психического здоровья детей; </a:t>
            </a:r>
          </a:p>
          <a:p>
            <a:r>
              <a:rPr lang="ru-RU" b="1" dirty="0" smtClean="0"/>
              <a:t>обеспечивает эмоциональное благополучие детей; </a:t>
            </a:r>
          </a:p>
          <a:p>
            <a:r>
              <a:rPr lang="ru-RU" b="1" dirty="0" smtClean="0"/>
              <a:t>способствует профессиональному развитию педагогических работников; </a:t>
            </a:r>
          </a:p>
          <a:p>
            <a:r>
              <a:rPr lang="ru-RU" b="1" dirty="0" smtClean="0"/>
              <a:t>создает условия для развивающего вариативного дошкольного образования; </a:t>
            </a:r>
          </a:p>
          <a:p>
            <a:r>
              <a:rPr lang="ru-RU" b="1" dirty="0" smtClean="0"/>
              <a:t>обеспечивает открытость дошкольного образования; </a:t>
            </a:r>
          </a:p>
          <a:p>
            <a:r>
              <a:rPr lang="ru-RU" b="1" dirty="0" smtClean="0"/>
              <a:t>создает условия для участия родителей (законных представителей) в образовательной деятельности.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ЧТО ТАКОЕ «СТАНДАРТ»?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sz="2800" b="1" i="1" dirty="0" smtClean="0"/>
              <a:t>   комплекс норм, правил, требований, которые устанавливаются на основе достижений науки, техники и передового опыта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4709160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Требования Стандарта к результатам освоения Программы представлены в виде целевых ориентиров дошкольного образования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ЦЕЛЕВЫЕ ОРИЕНТИРЫ: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социально-нормативные возрастные характеристики возможных достижений ребенка на этапе завершения уровня дошкольного образования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/>
              <a:t>Целевые ориентиры образования в младенческом и раннем возрасте: </a:t>
            </a:r>
            <a:endParaRPr lang="ru-RU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ребенок интересуется окружающими предметами и активно действует с ними; эмоционально вовлечен в действия с игрушками и другими предметами, стремится проявлять настойчивость в достижении результата своих действий; </a:t>
            </a:r>
          </a:p>
          <a:p>
            <a:r>
              <a:rPr lang="ru-RU" dirty="0" smtClean="0"/>
              <a:t>использует специфические, культурно фиксированные предметные действия, знает назначение бытовых предметов (ложки, расчески, карандаша и пр.) и умеет пользоваться ими. Владеет простейшими навыками самообслуживания; стремится проявлять самостоятельность в бытовом и игровом поведении; </a:t>
            </a:r>
          </a:p>
          <a:p>
            <a:r>
              <a:rPr lang="ru-RU" dirty="0" smtClean="0"/>
              <a:t>владеет активной речью, включенной в общение; может обращаться с вопросами и просьбами, понимает речь взрослых; знает названия окружающих предметов и игрушек;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3716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85800"/>
            <a:ext cx="7239000" cy="576993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стремится к общению со взрослыми и активно подражает им в движениях и действиях; появляются игры, в которых ребенок воспроизводит действия взрослого; </a:t>
            </a:r>
          </a:p>
          <a:p>
            <a:r>
              <a:rPr lang="ru-RU" dirty="0" smtClean="0"/>
              <a:t>проявляет интерес к сверстникам; наблюдает за их действиями и подражает им; </a:t>
            </a:r>
          </a:p>
          <a:p>
            <a:r>
              <a:rPr lang="ru-RU" dirty="0" smtClean="0"/>
              <a:t>проявляет интерес к стихам, песням и сказкам, рассматриванию картинки, стремится двигаться под музыку; эмоционально откликается на различные произведения культуры и искусства; </a:t>
            </a:r>
          </a:p>
          <a:p>
            <a:r>
              <a:rPr lang="ru-RU" dirty="0" smtClean="0"/>
              <a:t>у ребенка развита крупная моторика, он стремится осваивать различные виды движения (бег, лазанье, перешагивание и пр.).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3100" i="1" dirty="0" smtClean="0"/>
              <a:t>Целевые ориентиры на этапе завершения дошкольного образования: </a:t>
            </a:r>
            <a:endParaRPr lang="ru-RU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ребенок овладевает основными культурными способами деятельности, проявляет инициативу и самостоятельность в разных видах деятельности - игре, общении, познавательно-исследовательской деятельности, конструировании и др.; способен выбирать себе род занятий, участников по совместной деятельности; </a:t>
            </a:r>
          </a:p>
          <a:p>
            <a:r>
              <a:rPr lang="ru-RU" dirty="0" smtClean="0"/>
              <a:t>ребенок обладает установкой положительного отношения к миру, к разным видам труда, другим людям и самому себе, обладает чувством собственного достоинства; активно взаимодействует со сверстниками и взрослыми, участвует в совместных играх. Способен договариваться, учитывать интересы и чувства других, сопереживать неудачам и радоваться успехам других, адекватно проявляет свои чувства, в том числе чувство веры в себя, старается разрешать конфликты;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36576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14400"/>
            <a:ext cx="7239000" cy="554133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ребенок обладает развитым воображением, которое реализуется в разных видах деятельности, и прежде всего в игре; ребенок владеет разными формами и видами игры, различает условную и реальную ситуации, умеет подчиняться разным правилам и социальным нормам; </a:t>
            </a:r>
          </a:p>
          <a:p>
            <a:r>
              <a:rPr lang="ru-RU" dirty="0" smtClean="0"/>
              <a:t>ребенок достаточно хорошо владеет устной речью, может выражать свои мысли и желания, может использовать речь для выражения своих мыслей, чувств и желаний, построения речевого высказывания в ситуации общения, может выделять звуки в словах, у ребенка складываются предпосылки грамотности;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1336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85800"/>
            <a:ext cx="7239000" cy="5769936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у ребенка развита крупная и мелкая моторика; он подвижен, вынослив, владеет основными движениями, может контролировать свои движения и управлять ими; </a:t>
            </a:r>
          </a:p>
          <a:p>
            <a:r>
              <a:rPr lang="ru-RU" dirty="0" smtClean="0"/>
              <a:t>ребенок способен к волевым усилиям, может следовать социальным нормам поведения и правилам в разных видах деятельности, во взаимоотношениях со взрослыми и сверстниками, может соблюдать правила безопасного поведения и личной гигиены;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1336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9600"/>
            <a:ext cx="7239000" cy="5846136"/>
          </a:xfrm>
        </p:spPr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ребенок проявляет любознательность, задает вопросы взрослым и сверстникам, интересуется причинно-следственными связями, пытается самостоятельно придумывать объяснения явлениям природы и поступкам людей; склонен наблюдать, экспериментировать. Обладает начальными знаниями о себе, о природном и социальном мире, в котором он живет; знаком с произведениями детской литературы, обладает элементарными представлениями из области живой природы, естествознания, математики, истории и т.п.; ребенок способен к принятию собственных решений, опираясь на свои знания и умения в различных видах деятельности.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Социальный портрет ребенка дошкольника 6,5 – 7, 8 лет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физически развитый, овладевший основными культурно-гигиеническими навыками. </a:t>
            </a:r>
          </a:p>
          <a:p>
            <a:r>
              <a:rPr lang="ru-RU" dirty="0" smtClean="0"/>
              <a:t>любознательный, активный. </a:t>
            </a:r>
          </a:p>
          <a:p>
            <a:r>
              <a:rPr lang="ru-RU" dirty="0" smtClean="0"/>
              <a:t>эмоционально отзывчивый. </a:t>
            </a:r>
          </a:p>
          <a:p>
            <a:r>
              <a:rPr lang="ru-RU" dirty="0" smtClean="0"/>
              <a:t>овладевший средствами общения и способами взаимодействия со взрослыми и сверстниками. </a:t>
            </a:r>
          </a:p>
          <a:p>
            <a:r>
              <a:rPr lang="ru-RU" dirty="0" smtClean="0"/>
              <a:t>способный управлять своим поведением и планировать свои действия на основе первичных ценностных представлений, соблюдающий элементарные общепринятые нормы и правила поведения. </a:t>
            </a:r>
          </a:p>
          <a:p>
            <a:r>
              <a:rPr lang="ru-RU" dirty="0" smtClean="0"/>
              <a:t>способный решать интеллектуальные и личностные задачи (проблемы), адекватные возрасту. </a:t>
            </a:r>
          </a:p>
          <a:p>
            <a:r>
              <a:rPr lang="ru-RU" dirty="0" smtClean="0"/>
              <a:t>имеющий первичные представления о себе, семье, обществе, государстве, мире и природе. </a:t>
            </a:r>
          </a:p>
          <a:p>
            <a:r>
              <a:rPr lang="ru-RU" dirty="0" smtClean="0"/>
              <a:t>овладевший универсальными предпосылками учебной деятельности – умениями работать по правилу и по образцу, слушать взрослого и выполнять его инструкции; </a:t>
            </a:r>
          </a:p>
          <a:p>
            <a:r>
              <a:rPr lang="ru-RU" dirty="0" smtClean="0"/>
              <a:t>овладевший необходимыми умениями и навыками. У ребенка сформированы умения и навыки, необходимые для осуществления различных видов детской деятельности.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Взаимодействие с семьей по реализации</a:t>
            </a:r>
            <a:b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основной общеобразовательной программы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87313" indent="-6350"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Признание приоритета семейного воспитания требует иных взаимоотношений семьи и образовательного учреждения, а именно – сотрудничества, взаимодействия и доверительности. </a:t>
            </a:r>
          </a:p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основу совместной деятельности семьи и дошкольного учреждения заложены следующие принципы:</a:t>
            </a:r>
          </a:p>
          <a:p>
            <a:pPr lvl="0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родители и педагоги являются партнерами в воспитании и обучении детей;</a:t>
            </a:r>
          </a:p>
          <a:p>
            <a:pPr lvl="0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единое понимание педагогами и родителями целей и задач воспитания и обучения детей;</a:t>
            </a:r>
          </a:p>
          <a:p>
            <a:pPr lvl="0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помощь, уважение и доверие к ребенку, как со стороны педагогов, так и со стороны родителей;</a:t>
            </a:r>
          </a:p>
          <a:p>
            <a:pPr lvl="0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знание педагогами и родителями воспитательных возможностей коллектива и семьи, максимальное использование воспитательного потенциала в совместной работе с детьми;</a:t>
            </a:r>
          </a:p>
          <a:p>
            <a:pPr lvl="0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постоянный анализ процесса взаимодействия семьи и дошкольного учреждения, его промежуточных и конечных результатов.</a:t>
            </a:r>
          </a:p>
          <a:p>
            <a:pPr algn="just">
              <a:lnSpc>
                <a:spcPct val="80000"/>
              </a:lnSpc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9659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/>
              <a:t>Федеральный государственный образовательный стандарт дошкольного образования 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62200"/>
            <a:ext cx="7239000" cy="4093536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pPr>
              <a:buNone/>
            </a:pPr>
            <a:r>
              <a:rPr lang="ru-RU" b="1" i="1" dirty="0" smtClean="0"/>
              <a:t>  Представляет собой совокупность требований, обязательных при реализации основной образовательной программы дошкольного образования образовательными учреждениями любой формы собственности и ведомственной принадлежности.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1447800"/>
          </a:xfrm>
        </p:spPr>
        <p:txBody>
          <a:bodyPr>
            <a:no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+mn-lt"/>
              </a:rPr>
              <a:t>Целевые ориентиры Программы выступают основаниями преемственности дошкольного и начального общего образования </a:t>
            </a:r>
            <a:endParaRPr lang="ru-RU" sz="16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endParaRPr lang="ru-RU" dirty="0" smtClean="0"/>
          </a:p>
          <a:p>
            <a:r>
              <a:rPr lang="ru-RU" sz="2000" b="1" dirty="0" smtClean="0"/>
              <a:t>Таким образом Стандарт ориентирован на становление личностных характеристик ребенка к окончанию дошкольного периода детства </a:t>
            </a:r>
            <a:endParaRPr lang="ru-RU" sz="20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2936" r="2936"/>
          <a:stretch>
            <a:fillRect/>
          </a:stretch>
        </p:blipFill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7242048" cy="1905000"/>
          </a:xfrm>
        </p:spPr>
        <p:txBody>
          <a:bodyPr/>
          <a:lstStyle/>
          <a:p>
            <a:r>
              <a:rPr lang="ru-RU" dirty="0" smtClean="0"/>
              <a:t>Благодарим за внимание!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965960"/>
          </a:xfrm>
        </p:spPr>
        <p:txBody>
          <a:bodyPr>
            <a:normAutofit/>
          </a:bodyPr>
          <a:lstStyle/>
          <a:p>
            <a:r>
              <a:rPr lang="ru-RU" sz="3100" i="1" dirty="0" smtClean="0"/>
              <a:t>ФЕДЕРАЛЬНЫЙ ГОСУДАРСТВЕННЫЙ СТАНДАРТ ДОШКОЛЬНОГО ОБРАЗОВАНИЯ (ДАЛЕЕ «СТАНДАРТ») </a:t>
            </a:r>
            <a:endParaRPr lang="ru-RU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62200"/>
            <a:ext cx="7239000" cy="4093536"/>
          </a:xfrm>
        </p:spPr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b="1" i="1" dirty="0" smtClean="0"/>
              <a:t>   разработан на основе Конституции Российской Федерации и законодательства Российской Федерации с учетом Конвенции ООН о правах ребенка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ФГОС НАПРАВЛЕН НА ДОСТИЖЕНИЕ ЦЕЛЕЙ: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повышение социального статуса дошкольного образования; </a:t>
            </a:r>
          </a:p>
          <a:p>
            <a:r>
              <a:rPr lang="ru-RU" dirty="0" smtClean="0"/>
              <a:t>обеспечение государством равенства возможностей для каждого ребенка в получении качественного дошкольного образования; </a:t>
            </a:r>
          </a:p>
          <a:p>
            <a:r>
              <a:rPr lang="ru-RU" dirty="0" smtClean="0"/>
              <a:t>обеспечение государственных гарантий уровня и качества дошкольного образования на основе единства обязательных требований к условиям реализации образовательных программ дошкольного образования, их структуре и результатам их освоения; </a:t>
            </a:r>
          </a:p>
          <a:p>
            <a:r>
              <a:rPr lang="ru-RU" dirty="0" smtClean="0"/>
              <a:t>сохранение единства образовательного пространства Российской Федерации относительно уровня дошкольного образования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СТАНДАРТ НАПРАВЛЕН НА РЕАЛИЗАЦИЮ ЗАДАЧ: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24000"/>
            <a:ext cx="7239000" cy="493173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b="1" i="1" dirty="0" smtClean="0"/>
              <a:t>охраны и укрепления физического и психического здоровья детей, в том числе их эмоционального благополучия; </a:t>
            </a:r>
          </a:p>
          <a:p>
            <a:r>
              <a:rPr lang="ru-RU" b="1" i="1" dirty="0" smtClean="0"/>
              <a:t>обеспечения равных возможностей для полноценного развития каждого ребенка в период дошкольного детства независимо от места жительства, пола, нации, языка, социального статуса, психофизиологических и других особенностей (в том числе ограниченных возможностей здоровья); </a:t>
            </a:r>
          </a:p>
          <a:p>
            <a:r>
              <a:rPr lang="ru-RU" b="1" i="1" dirty="0" smtClean="0"/>
              <a:t>обеспечения преемственности целей, задач и содержания образования, реализуемых в рамках образовательных программ различных уровней (далее - преемственность основных образовательных программ дошкольного и начального общего образования); </a:t>
            </a:r>
          </a:p>
          <a:p>
            <a:r>
              <a:rPr lang="ru-RU" b="1" i="1" dirty="0" smtClean="0"/>
              <a:t>создания благоприятных условий развития детей в соответствии с их возрастными и индивидуальными особенностями и склонностями, развития способностей и творческого потенциала каждого ребенка как субъекта отношений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8956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2000"/>
            <a:ext cx="7239000" cy="5693736"/>
          </a:xfrm>
        </p:spPr>
        <p:txBody>
          <a:bodyPr>
            <a:normAutofit fontScale="625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b="1" i="1" dirty="0" smtClean="0"/>
              <a:t>объединения обучения и воспитания в целостный образовательный процесс на основе духовно-нравственных и </a:t>
            </a:r>
            <a:r>
              <a:rPr lang="ru-RU" b="1" i="1" dirty="0" err="1" smtClean="0"/>
              <a:t>социокультурных</a:t>
            </a:r>
            <a:r>
              <a:rPr lang="ru-RU" b="1" i="1" dirty="0" smtClean="0"/>
              <a:t> ценностей и принятых в обществе правил и норм поведения в интересах человека, семьи, общества; </a:t>
            </a:r>
          </a:p>
          <a:p>
            <a:r>
              <a:rPr lang="ru-RU" b="1" i="1" dirty="0" smtClean="0"/>
              <a:t>формирования общей культуры личности детей, в том числе ценностей здорового образа жизни, развития их социальных, нравственных, эстетических, интеллектуальных, физических качеств, инициативности, самостоятельности и ответственности ребенка, формирования предпосылок учебной деятельности; </a:t>
            </a:r>
          </a:p>
          <a:p>
            <a:r>
              <a:rPr lang="ru-RU" b="1" i="1" dirty="0" smtClean="0"/>
              <a:t>обеспечения вариативности и разнообразия содержания Программ и организационных форм дошкольного образования, возможности формирования Программ различной направленности с учетом образовательных потребностей, способностей и состояния здоровья детей; </a:t>
            </a:r>
          </a:p>
          <a:p>
            <a:r>
              <a:rPr lang="ru-RU" b="1" i="1" dirty="0" smtClean="0"/>
              <a:t>формирования </a:t>
            </a:r>
            <a:r>
              <a:rPr lang="ru-RU" b="1" i="1" dirty="0" err="1" smtClean="0"/>
              <a:t>социокультурной</a:t>
            </a:r>
            <a:r>
              <a:rPr lang="ru-RU" b="1" i="1" dirty="0" smtClean="0"/>
              <a:t> среды, соответствующей возрастным, индивидуальным, психологическим и физиологическим особенностям детей; </a:t>
            </a:r>
          </a:p>
          <a:p>
            <a:r>
              <a:rPr lang="ru-RU" b="1" i="1" dirty="0" smtClean="0"/>
              <a:t>обеспечения психолого-педагогической поддержки семьи и повышения компетентности родителей (законных представителей) в вопросах развития и образования, охраны и укрепления здоровья детей.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СТАНДАРТОМ УЧИТЫВАЮТСЯ: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b="1" i="1" dirty="0" smtClean="0"/>
              <a:t>индивидуальные потребности ребенка, связанные с его жизненной ситуацией и состоянием здоровья, определяющие особые условия получения им образования, индивидуальные потребности отдельных категорий детей, в том числе с ограниченными возможностями здоровья; </a:t>
            </a:r>
          </a:p>
          <a:p>
            <a:r>
              <a:rPr lang="ru-RU" b="1" i="1" dirty="0" smtClean="0"/>
              <a:t>возможности освоения ребенком Программы на разных этапах ее реализации.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ПРИНЦИПЫ ДОШКОЛЬНОГО ОБРАЗОВАНИЯ: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47800"/>
            <a:ext cx="7239000" cy="5007936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sz="3400" b="1" i="1" dirty="0" smtClean="0"/>
              <a:t>полноценное проживание ребенком всех этапов детства (младенческого, раннего и дошкольного возраста), обогащение (амплификация) детского развития; </a:t>
            </a:r>
          </a:p>
          <a:p>
            <a:r>
              <a:rPr lang="ru-RU" sz="3400" b="1" i="1" dirty="0" smtClean="0"/>
              <a:t>построение образовательной деятельности на основе индивидуальных особенностей каждого ребенка, при котором сам ребенок становится активным в выборе содержания своего образования, становится субъектом образования (далее - индивидуализация дошкольного образования); </a:t>
            </a:r>
          </a:p>
          <a:p>
            <a:r>
              <a:rPr lang="ru-RU" sz="3400" b="1" i="1" dirty="0" smtClean="0"/>
              <a:t>содействие и сотрудничество детей и взрослых, признание ребенка полноценным участником (субъектом) образовательных отношений; </a:t>
            </a:r>
          </a:p>
          <a:p>
            <a:r>
              <a:rPr lang="ru-RU" sz="3400" b="1" i="1" dirty="0" smtClean="0"/>
              <a:t>поддержка инициативы детей в различных видах деятельности; </a:t>
            </a:r>
          </a:p>
          <a:p>
            <a:r>
              <a:rPr lang="ru-RU" sz="3400" b="1" i="1" dirty="0" smtClean="0"/>
              <a:t>сотрудничество Организации с семьей; </a:t>
            </a:r>
          </a:p>
          <a:p>
            <a:r>
              <a:rPr lang="ru-RU" sz="3400" b="1" i="1" dirty="0" smtClean="0"/>
              <a:t>приобщение детей к </a:t>
            </a:r>
            <a:r>
              <a:rPr lang="ru-RU" sz="3400" b="1" i="1" dirty="0" err="1" smtClean="0"/>
              <a:t>социокультурным</a:t>
            </a:r>
            <a:r>
              <a:rPr lang="ru-RU" sz="3400" b="1" i="1" dirty="0" smtClean="0"/>
              <a:t> нормам, традициям семьи, общества и государства; </a:t>
            </a:r>
          </a:p>
          <a:p>
            <a:r>
              <a:rPr lang="ru-RU" sz="3400" b="1" i="1" dirty="0" smtClean="0"/>
              <a:t>формирование познавательных интересов и познавательных действий ребенка в различных видах деятельности; </a:t>
            </a:r>
          </a:p>
          <a:p>
            <a:r>
              <a:rPr lang="ru-RU" sz="3400" b="1" i="1" dirty="0" smtClean="0"/>
              <a:t>возрастная адекватность дошкольного образования (соответствие условий, требований, методов возрасту и особенностям развития); </a:t>
            </a:r>
          </a:p>
          <a:p>
            <a:r>
              <a:rPr lang="ru-RU" sz="3400" b="1" i="1" dirty="0" smtClean="0"/>
              <a:t>учет этнокультурной ситуации развития детей.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111</TotalTime>
  <Words>1816</Words>
  <Application>Microsoft Office PowerPoint</Application>
  <PresentationFormat>Экран (4:3)</PresentationFormat>
  <Paragraphs>153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Изящная</vt:lpstr>
      <vt:lpstr>ФГОС дошкольного образования</vt:lpstr>
      <vt:lpstr> ЧТО ТАКОЕ «СТАНДАРТ»? </vt:lpstr>
      <vt:lpstr> Федеральный государственный образовательный стандарт дошкольного образования </vt:lpstr>
      <vt:lpstr>ФЕДЕРАЛЬНЫЙ ГОСУДАРСТВЕННЫЙ СТАНДАРТ ДОШКОЛЬНОГО ОБРАЗОВАНИЯ (ДАЛЕЕ «СТАНДАРТ») </vt:lpstr>
      <vt:lpstr> ФГОС НАПРАВЛЕН НА ДОСТИЖЕНИЕ ЦЕЛЕЙ: </vt:lpstr>
      <vt:lpstr> СТАНДАРТ НАПРАВЛЕН НА РЕАЛИЗАЦИЮ ЗАДАЧ: </vt:lpstr>
      <vt:lpstr>Слайд 7</vt:lpstr>
      <vt:lpstr> СТАНДАРТОМ УЧИТЫВАЮТСЯ: </vt:lpstr>
      <vt:lpstr> ПРИНЦИПЫ ДОШКОЛЬНОГО ОБРАЗОВАНИЯ: </vt:lpstr>
      <vt:lpstr> ЭТИ ПРИНЦИПЫ РЕАЛИЗУЮТСЯ ЧЕРЕЗ ПРОГРАММУ, </vt:lpstr>
      <vt:lpstr> Стандарт включает в себя требования: </vt:lpstr>
      <vt:lpstr>Программа разрабатывается и утверждается Организацией самостоятельно в соответствии с настоящим Стандартом и с учетом Примерных программ </vt:lpstr>
      <vt:lpstr> Содержание Программы </vt:lpstr>
      <vt:lpstr>Содержание Программы обеспечивает развитие личности, охватывая все направления (далее - образовательные области):</vt:lpstr>
      <vt:lpstr>Слайд 15</vt:lpstr>
      <vt:lpstr>Содержание Программы отражает следующие аспекты образовательной среды для ребенка дошкольного возраста: </vt:lpstr>
      <vt:lpstr> Требования к условиям реализации Программы </vt:lpstr>
      <vt:lpstr>Слайд 18</vt:lpstr>
      <vt:lpstr> Стандарт предъявляет требования к образовательной среде, которая </vt:lpstr>
      <vt:lpstr> Требования Стандарта к результатам освоения Программы представлены в виде целевых ориентиров дошкольного образования </vt:lpstr>
      <vt:lpstr> ЦЕЛЕВЫЕ ОРИЕНТИРЫ: </vt:lpstr>
      <vt:lpstr> Целевые ориентиры образования в младенческом и раннем возрасте: </vt:lpstr>
      <vt:lpstr>Слайд 23</vt:lpstr>
      <vt:lpstr> Целевые ориентиры на этапе завершения дошкольного образования: </vt:lpstr>
      <vt:lpstr>Слайд 25</vt:lpstr>
      <vt:lpstr>Слайд 26</vt:lpstr>
      <vt:lpstr>Слайд 27</vt:lpstr>
      <vt:lpstr> Социальный портрет ребенка дошкольника 6,5 – 7, 8 лет </vt:lpstr>
      <vt:lpstr>Взаимодействие с семьей по реализации основной общеобразовательной программы</vt:lpstr>
      <vt:lpstr>Целевые ориентиры Программы выступают основаниями преемственности дошкольного и начального общего образования </vt:lpstr>
      <vt:lpstr>Благодарим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11</cp:revision>
  <dcterms:modified xsi:type="dcterms:W3CDTF">2014-12-17T14:31:11Z</dcterms:modified>
</cp:coreProperties>
</file>