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536A-7D21-442A-AB92-CEC0702CCA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519B-4939-4CC6-B863-EA7FA50F31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3" descr="кризис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928688"/>
            <a:ext cx="9144000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ОБЕСЦЕНИВАНИЕ  - «НЕ ЛЮБЛЮ ВАС!»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«ВЫ ПЛОХИЕ!»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Злятся на то, что им дорого, пытаясь избавиться от зависимости. Ломают любимые </a:t>
            </a:r>
          </a:p>
          <a:p>
            <a:pPr>
              <a:buNone/>
            </a:pPr>
            <a:r>
              <a:rPr lang="ru-RU" sz="2400" dirty="0"/>
              <a:t>и</a:t>
            </a:r>
            <a:r>
              <a:rPr lang="ru-RU" sz="2400" dirty="0" smtClean="0"/>
              <a:t>грушки. Мама становится врагом №1.</a:t>
            </a:r>
          </a:p>
          <a:p>
            <a:pPr>
              <a:buNone/>
            </a:pPr>
            <a:r>
              <a:rPr lang="ru-RU" sz="2400" dirty="0" smtClean="0"/>
              <a:t>Ее перестают слушаться и даже могут </a:t>
            </a:r>
          </a:p>
          <a:p>
            <a:pPr>
              <a:buNone/>
            </a:pPr>
            <a:r>
              <a:rPr lang="ru-RU" sz="2400" dirty="0"/>
              <a:t>у</a:t>
            </a:r>
            <a:r>
              <a:rPr lang="ru-RU" sz="2400" dirty="0" smtClean="0"/>
              <a:t>дарить. Плохо себя ведут при </a:t>
            </a:r>
          </a:p>
          <a:p>
            <a:pPr>
              <a:buNone/>
            </a:pPr>
            <a:r>
              <a:rPr lang="ru-RU" sz="2400" dirty="0" smtClean="0"/>
              <a:t>посторонних.</a:t>
            </a:r>
            <a:endParaRPr lang="ru-RU" sz="2400" dirty="0"/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429000"/>
            <a:ext cx="2714644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СВОЕВОЛИЕ  -  «Я МОГУ САМ!»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Ребенок выполняет все неправильно, при этом злится,</a:t>
            </a:r>
          </a:p>
          <a:p>
            <a:pPr>
              <a:buNone/>
            </a:pPr>
            <a:r>
              <a:rPr lang="ru-RU" sz="2400" dirty="0" smtClean="0"/>
              <a:t>никого не слушает, отказывается от помощи, отталкивает руку родителей. Нередко это заканчивается печальными </a:t>
            </a:r>
          </a:p>
          <a:p>
            <a:pPr>
              <a:buNone/>
            </a:pPr>
            <a:r>
              <a:rPr lang="ru-RU" sz="2400" dirty="0"/>
              <a:t>с</a:t>
            </a:r>
            <a:r>
              <a:rPr lang="ru-RU" sz="2400" dirty="0" smtClean="0"/>
              <a:t>итуациями. ( портят ценные вещи,</a:t>
            </a:r>
          </a:p>
          <a:p>
            <a:pPr>
              <a:buNone/>
            </a:pPr>
            <a:r>
              <a:rPr lang="ru-RU" sz="2400" dirty="0" smtClean="0"/>
              <a:t>в</a:t>
            </a:r>
            <a:r>
              <a:rPr lang="ru-RU" sz="2400" dirty="0" smtClean="0"/>
              <a:t>ключают </a:t>
            </a:r>
            <a:r>
              <a:rPr lang="ru-RU" sz="2400" dirty="0" smtClean="0"/>
              <a:t>в сеть бытовые приборы ).</a:t>
            </a:r>
            <a:endParaRPr lang="ru-RU" sz="2400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071810"/>
            <a:ext cx="2809878" cy="2876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ЖЕ СПРАВИТЬСЯ С КРИЗИСОМ?</a:t>
            </a:r>
          </a:p>
          <a:p>
            <a:pPr algn="ctr">
              <a:buNone/>
            </a:pPr>
            <a:r>
              <a:rPr lang="ru-RU" dirty="0" smtClean="0"/>
              <a:t>Самая главная рекомендация  -  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УВАЖАТЬ САМОСТОЯТЕЛЬНОСТЬ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РЕБЕНКА !</a:t>
            </a:r>
          </a:p>
          <a:p>
            <a:pPr algn="ctr">
              <a:buNone/>
            </a:pPr>
            <a:r>
              <a:rPr lang="ru-RU" sz="2400" dirty="0" smtClean="0"/>
              <a:t>( позволять самому выполнять элементарные действия, но при этом должны работать и запреты )</a:t>
            </a:r>
            <a:endParaRPr lang="ru-RU" sz="2400" dirty="0"/>
          </a:p>
        </p:txBody>
      </p:sp>
      <p:pic>
        <p:nvPicPr>
          <p:cNvPr id="4" name="Рисунок 3" descr="image003(2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857628"/>
            <a:ext cx="2643206" cy="2129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Дополнительные рекомендации:</a:t>
            </a:r>
          </a:p>
          <a:p>
            <a:r>
              <a:rPr lang="ru-RU" dirty="0"/>
              <a:t>Сохранять спокойствие. Быть терпеливыми.</a:t>
            </a:r>
          </a:p>
          <a:p>
            <a:r>
              <a:rPr lang="ru-RU" dirty="0"/>
              <a:t>В момент капризов переключать внимание на что-то другое, интересное.</a:t>
            </a:r>
          </a:p>
          <a:p>
            <a:r>
              <a:rPr lang="ru-RU" dirty="0"/>
              <a:t>Иногда предоставлять право выбора в незначительных бытовых ситуациях: какой мультфильм посмотреть, какую сказку почитать, какой сок выпить.</a:t>
            </a:r>
          </a:p>
          <a:p>
            <a:r>
              <a:rPr lang="ru-RU" dirty="0"/>
              <a:t>Ругать и наказывать за какое-то конкретное действие, сделанное здесь и сейчас.</a:t>
            </a:r>
          </a:p>
          <a:p>
            <a:r>
              <a:rPr lang="ru-RU" dirty="0"/>
              <a:t>Анализировать произошедшее. Проговаривать с малышом, что он сделал не так и почему это плохо.</a:t>
            </a:r>
          </a:p>
          <a:p>
            <a:r>
              <a:rPr lang="ru-RU" dirty="0"/>
              <a:t>Придерживаться единого стиля воспитания. Если мама не разрешает, то папа тоже.</a:t>
            </a:r>
          </a:p>
          <a:p>
            <a:r>
              <a:rPr lang="ru-RU" dirty="0"/>
              <a:t>Собственным примером показывать правильное поведение. Дети в 3 года склонны к слепому копированию. Вы ничего не добьётесь, если сами будете делать то, что им запрещаете.</a:t>
            </a:r>
          </a:p>
          <a:p>
            <a:r>
              <a:rPr lang="ru-RU" dirty="0"/>
              <a:t>Проводите как можно больше времени вместе.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СПАСИБО ЗА ВНИМАНИЕ !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УДАЧИ, ТЕРПЕНИЯ И РАДОСТИ В ОБЩЕНИИ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 ДЕТЬМИ 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928934"/>
            <a:ext cx="600079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260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Возрастные рамки кризисного периода -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2,5 – 3,5 года.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Длительность  кризисного периода – </a:t>
            </a:r>
          </a:p>
          <a:p>
            <a:pPr algn="ctr">
              <a:buNone/>
            </a:pPr>
            <a:r>
              <a:rPr lang="ru-RU" dirty="0" smtClean="0"/>
              <a:t> обычно </a:t>
            </a:r>
            <a:r>
              <a:rPr lang="ru-RU" dirty="0" smtClean="0">
                <a:solidFill>
                  <a:srgbClr val="FF0000"/>
                </a:solidFill>
              </a:rPr>
              <a:t>несколько месяцев </a:t>
            </a:r>
          </a:p>
          <a:p>
            <a:pPr algn="ctr">
              <a:buNone/>
            </a:pPr>
            <a:r>
              <a:rPr lang="ru-RU" dirty="0" smtClean="0"/>
              <a:t>( при неблагоприятном развитии событий кризис длится больше года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5785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Основная причина кризиса -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Стремление ребенка к самостоятельности.</a:t>
            </a:r>
          </a:p>
          <a:p>
            <a:pPr>
              <a:buNone/>
            </a:pPr>
            <a:r>
              <a:rPr lang="ru-RU" sz="2800" dirty="0" smtClean="0"/>
              <a:t>Ребенок начинает осознавать себя, как отдельного человека, со своими желаниями и особенностями.</a:t>
            </a:r>
          </a:p>
          <a:p>
            <a:pPr>
              <a:buNone/>
            </a:pPr>
            <a:r>
              <a:rPr lang="ru-RU" sz="2800" dirty="0" smtClean="0"/>
              <a:t>У ребенка появляются  новые словечки «Я сам», «Не хочу», «Нет».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Стремятся сделать самостоятельный выбор во многих ситуациях.</a:t>
            </a:r>
          </a:p>
          <a:p>
            <a:pPr>
              <a:buNone/>
            </a:pPr>
            <a:r>
              <a:rPr lang="ru-RU" sz="2800" dirty="0" smtClean="0"/>
              <a:t>Пытаются различными способами утвердить равенство со взрослыми (подражают взрослым).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2500298" y="1428736"/>
            <a:ext cx="4357718" cy="38576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100" dirty="0" smtClean="0"/>
              <a:t>Семизвездие кризиса</a:t>
            </a:r>
            <a:endParaRPr lang="ru-RU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4000496" y="85723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негативизм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200024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деспотизм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71475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обесценивание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542926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п</a:t>
            </a:r>
            <a:r>
              <a:rPr lang="ru-RU" sz="2000" dirty="0" smtClean="0">
                <a:solidFill>
                  <a:srgbClr val="7030A0"/>
                </a:solidFill>
              </a:rPr>
              <a:t>ротест-бунт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535782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своеволие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200024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упрямство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371475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строптивость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НЕГАТИВИЗМ -  «Делаю назло!»</a:t>
            </a:r>
          </a:p>
          <a:p>
            <a:pPr>
              <a:buNone/>
            </a:pP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   Негативная реакция всегда адресная и направлена на конкретного человека. Отказываются</a:t>
            </a:r>
          </a:p>
          <a:p>
            <a:pPr>
              <a:buNone/>
            </a:pPr>
            <a:r>
              <a:rPr lang="ru-RU" sz="2400" dirty="0"/>
              <a:t>о</a:t>
            </a:r>
            <a:r>
              <a:rPr lang="ru-RU" sz="2400" dirty="0" smtClean="0"/>
              <a:t>т собственных желаний,</a:t>
            </a:r>
          </a:p>
          <a:p>
            <a:pPr>
              <a:buNone/>
            </a:pPr>
            <a:r>
              <a:rPr lang="ru-RU" sz="2400" dirty="0"/>
              <a:t>с</a:t>
            </a:r>
            <a:r>
              <a:rPr lang="ru-RU" sz="2400" dirty="0" smtClean="0"/>
              <a:t>овпадающих с требованиями</a:t>
            </a:r>
          </a:p>
          <a:p>
            <a:pPr>
              <a:buNone/>
            </a:pPr>
            <a:r>
              <a:rPr lang="ru-RU" sz="2400" dirty="0"/>
              <a:t>р</a:t>
            </a:r>
            <a:r>
              <a:rPr lang="ru-RU" sz="2400" dirty="0" smtClean="0"/>
              <a:t>одителей.</a:t>
            </a:r>
            <a:endParaRPr lang="ru-RU" sz="2400" dirty="0"/>
          </a:p>
        </p:txBody>
      </p:sp>
      <p:pic>
        <p:nvPicPr>
          <p:cNvPr id="6" name="Рисунок 5" descr="нег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571744"/>
            <a:ext cx="2990862" cy="3548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УПРЯМСТВО – «Я ТАК РЕШИЛ!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«Не хочу!» и «Не буду!»   - без всяких объяснений – </a:t>
            </a:r>
          </a:p>
          <a:p>
            <a:pPr>
              <a:buNone/>
            </a:pPr>
            <a:r>
              <a:rPr lang="ru-RU" sz="2400" dirty="0"/>
              <a:t>с</a:t>
            </a:r>
            <a:r>
              <a:rPr lang="ru-RU" sz="2400" dirty="0" smtClean="0"/>
              <a:t>амые  частые признаки кризиса.</a:t>
            </a:r>
          </a:p>
          <a:p>
            <a:pPr>
              <a:buNone/>
            </a:pPr>
            <a:r>
              <a:rPr lang="ru-RU" sz="2400" dirty="0" smtClean="0"/>
              <a:t>Преодолеть  их не способны</a:t>
            </a:r>
          </a:p>
          <a:p>
            <a:pPr>
              <a:buNone/>
            </a:pPr>
            <a:r>
              <a:rPr lang="ru-RU" sz="2400" dirty="0"/>
              <a:t>н</a:t>
            </a:r>
            <a:r>
              <a:rPr lang="ru-RU" sz="2400" dirty="0" smtClean="0"/>
              <a:t>и  уговоры, ни угрозы.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уп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429000"/>
            <a:ext cx="3143272" cy="282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СТРОПТИВОСТЬ  -  «НЕ ХОЧУ ПОДЧИНЯТЬСЯ!»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Оно направлено на бытовой уклад и </a:t>
            </a:r>
          </a:p>
          <a:p>
            <a:pPr>
              <a:buNone/>
            </a:pPr>
            <a:r>
              <a:rPr lang="ru-RU" sz="2400" dirty="0"/>
              <a:t>р</a:t>
            </a:r>
            <a:r>
              <a:rPr lang="ru-RU" sz="2400" dirty="0" smtClean="0"/>
              <a:t>ежим дня, к которым родители</a:t>
            </a:r>
          </a:p>
          <a:p>
            <a:pPr>
              <a:buNone/>
            </a:pPr>
            <a:r>
              <a:rPr lang="ru-RU" sz="2400" dirty="0" smtClean="0"/>
              <a:t>стараются приучить  малыша. </a:t>
            </a:r>
            <a:endParaRPr lang="ru-RU" sz="2400" dirty="0"/>
          </a:p>
        </p:txBody>
      </p:sp>
      <p:pic>
        <p:nvPicPr>
          <p:cNvPr id="4" name="Рисунок 3" descr="стро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928934"/>
            <a:ext cx="2264664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БУНТ (протест)  -  «МНЕ ВСЕ НАДОЕЛО!»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Самый страшный из проявлений кризиса. Носит постоянный характер. Проявляется ярче всех.</a:t>
            </a:r>
          </a:p>
          <a:p>
            <a:pPr>
              <a:buNone/>
            </a:pPr>
            <a:r>
              <a:rPr lang="ru-RU" sz="2400" dirty="0" smtClean="0"/>
              <a:t>Дело доходит до  не контроли-</a:t>
            </a:r>
          </a:p>
          <a:p>
            <a:pPr>
              <a:buNone/>
            </a:pPr>
            <a:r>
              <a:rPr lang="ru-RU" sz="2400" dirty="0" err="1"/>
              <a:t>р</a:t>
            </a:r>
            <a:r>
              <a:rPr lang="ru-RU" sz="2400" dirty="0" err="1" smtClean="0"/>
              <a:t>уемых</a:t>
            </a:r>
            <a:r>
              <a:rPr lang="ru-RU" sz="2400" dirty="0" smtClean="0"/>
              <a:t>  вспышек гнева и </a:t>
            </a:r>
          </a:p>
          <a:p>
            <a:pPr>
              <a:buNone/>
            </a:pPr>
            <a:r>
              <a:rPr lang="ru-RU" sz="2400" dirty="0"/>
              <a:t>н</a:t>
            </a:r>
            <a:r>
              <a:rPr lang="ru-RU" sz="2400" dirty="0" smtClean="0"/>
              <a:t>астоящей  истерики.</a:t>
            </a:r>
            <a:endParaRPr lang="ru-RU" sz="2400" dirty="0"/>
          </a:p>
        </p:txBody>
      </p:sp>
      <p:pic>
        <p:nvPicPr>
          <p:cNvPr id="4" name="Рисунок 3" descr="img-sqaeaz_5b0fcd937b0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071810"/>
            <a:ext cx="3429024" cy="3214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ДЕСПОТИЗМ – «ДЕЛАЙТЕ ТАК, КАК Я ХОЧУ!»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«Я ХОЗЯИН И ПОВЕЛИТЕЛЬ!»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Пытаются манипулировать родителями истериками и слезами. Особенно это действует 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н</a:t>
            </a:r>
            <a:r>
              <a:rPr lang="ru-RU" sz="2400" dirty="0" smtClean="0"/>
              <a:t>а мам и бабушек. Капризничают,</a:t>
            </a:r>
          </a:p>
          <a:p>
            <a:pPr>
              <a:buNone/>
            </a:pPr>
            <a:r>
              <a:rPr lang="ru-RU" sz="2400" dirty="0"/>
              <a:t>к</a:t>
            </a:r>
            <a:r>
              <a:rPr lang="ru-RU" sz="2400" dirty="0" smtClean="0"/>
              <a:t>ричат и даже демонстративно</a:t>
            </a:r>
          </a:p>
          <a:p>
            <a:pPr>
              <a:buNone/>
            </a:pPr>
            <a:r>
              <a:rPr lang="ru-RU" sz="2400" dirty="0"/>
              <a:t>к</a:t>
            </a:r>
            <a:r>
              <a:rPr lang="ru-RU" sz="2400" dirty="0" smtClean="0"/>
              <a:t>атаются по полу, лишь бы </a:t>
            </a:r>
          </a:p>
          <a:p>
            <a:pPr>
              <a:buNone/>
            </a:pPr>
            <a:r>
              <a:rPr lang="ru-RU" sz="2400" dirty="0"/>
              <a:t>ж</a:t>
            </a:r>
            <a:r>
              <a:rPr lang="ru-RU" sz="2400" dirty="0" smtClean="0"/>
              <a:t>елание выполнили.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 descr="дес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857628"/>
            <a:ext cx="3047998" cy="2166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523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2020-02-11T15:04:35Z</dcterms:created>
  <dcterms:modified xsi:type="dcterms:W3CDTF">2020-02-14T07:05:22Z</dcterms:modified>
</cp:coreProperties>
</file>